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75EE"/>
    <a:srgbClr val="7D8BEF"/>
    <a:srgbClr val="29336B"/>
    <a:srgbClr val="3AAEE2"/>
    <a:srgbClr val="1D91C5"/>
    <a:srgbClr val="223C50"/>
    <a:srgbClr val="FFFFFF"/>
    <a:srgbClr val="B64DD3"/>
    <a:srgbClr val="DC4061"/>
    <a:srgbClr val="F2C8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ECAEE7-905E-42A1-AD07-3FEB6D91C36E}" v="11" dt="2019-11-13T20:18:07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1BE1-F16B-4E26-BA4D-89E3A96132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FF6D-7537-4FBF-B2F6-EF4015DF9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19BF6-FBD6-4158-97D7-7061886FC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8117-7591-435E-823A-9F24A1360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46651-C9AD-4F3F-895A-850CCAF92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858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F12CB-D12D-4CCF-A699-457F893DB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B54B50-B7A7-44BE-807F-71713C569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F9C7C-9E0D-492C-A901-E87A1F7F0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55BA4-1EC9-4D9E-B9AC-6E7510266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2A56B-35D9-43D4-B48F-7D2100228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68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772FA-EC3B-4167-B1AB-0CA0EF7D7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0364F8-01B9-4DD9-A35F-2EC24E39D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3BE96-4C6C-41EE-B7D4-9204FE01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8A929-8521-4EE0-A7D8-97EE20B3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23617-ABD4-49C5-AB49-35A1A982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834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DD55F-7910-411A-A7D0-591A723D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859C1-15FC-4C40-92E3-F55E0F301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A0608-601B-48FA-8AED-220F1F7D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4D5D3-549E-47EF-AFD4-C3D90EC2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86C79-0F95-432C-800A-8828FCF1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85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3EF9E-0C84-4719-AFC6-7A91D55C7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08999-91D4-4A52-98A7-673F2D47A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D8547-0A1D-4175-9AD0-FD03BF13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9B058-BC48-4169-B0BE-821070B7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102C2-22C7-4C32-B150-CDF432232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35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840B1-3921-4941-90C4-AC24DF82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584B0-3486-4EC8-A951-898CB9D876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FA052-223E-4F41-A422-1FE618742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5852D-D0A1-4546-A9C8-AB385ED78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478F5-92E7-47F2-8289-DE3BC3B6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CA1C2A-AA02-456B-89D4-D2022868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94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691E-5E38-4F92-B0CE-F66786A30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02D00-8D04-4647-AC1A-3863C5E23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77270E-E79E-4F83-A80A-D321B98BD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747C0-F196-461A-AF12-E3FC5BA072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8B4CB4-BC0C-4427-AECF-FEF1B067E8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55DD98-BBA5-43F9-98DD-CA94233A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3CAFA0-4D35-45A5-868A-DB5106B6B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31F91-50F8-4F1F-BEAA-3257BB6A3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113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F736B-F094-45D8-9EFD-BE9FBE95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D173B4-13EA-401B-96E0-615B4BBED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C1A93-3FB7-448D-A2A6-0DBD6049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976F2-6284-4A24-B2CD-AA3B9BD23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9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28DDD-B03A-4783-A612-9FD73EAD3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0C845E-58CC-4530-AEC9-F7BF5B47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DCB231-A196-455D-BFCD-32E07840B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33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DC397-4AC6-4C10-A208-38F787C2A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842DB-3071-4C2C-B271-83EEEF7F3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630B5-F147-4CAD-8737-2506B58DD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C7D8D-379A-46B7-ADA4-D3C12C23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8E163-90DE-47B7-BA5C-CE2744ED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4B18F-2BCA-464B-BDC7-2D3CA045E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739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253A9-16A1-45EC-A79A-FF4FC207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C18EC9-7375-4575-BFD0-FBF9FD6D2A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8CD206-2F9F-444F-9148-6231C0163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F541D-E635-4263-9216-C437306BD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2C8F7-79A2-4CA3-B9BD-857EDEF61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5C4C9-20A4-4BCD-A61F-3B4332181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18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FF2C72-8A29-4B20-80BF-0566BFC0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739B57-3D03-4742-B1FB-44624C4CF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F8756-BF95-40C9-8168-59993EE94B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B2556-9016-4BA1-889D-9A9DC1031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3E1B1-9008-4B7D-AA1A-9AC8B06C2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843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69DA793B-C3AD-4F90-B0F3-37C7DC09E5FF}"/>
              </a:ext>
            </a:extLst>
          </p:cNvPr>
          <p:cNvGrpSpPr/>
          <p:nvPr/>
        </p:nvGrpSpPr>
        <p:grpSpPr>
          <a:xfrm>
            <a:off x="2085413" y="3304334"/>
            <a:ext cx="8029575" cy="3563190"/>
            <a:chOff x="2085413" y="3304334"/>
            <a:chExt cx="8029575" cy="356319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59739C4-BA57-42B9-A0EF-D8056C96AAC2}"/>
                </a:ext>
              </a:extLst>
            </p:cNvPr>
            <p:cNvCxnSpPr>
              <a:cxnSpLocks/>
            </p:cNvCxnSpPr>
            <p:nvPr/>
          </p:nvCxnSpPr>
          <p:spPr>
            <a:xfrm>
              <a:off x="2085413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09E18C3-A57F-4956-A498-9327BABE612C}"/>
                </a:ext>
              </a:extLst>
            </p:cNvPr>
            <p:cNvCxnSpPr>
              <a:cxnSpLocks/>
            </p:cNvCxnSpPr>
            <p:nvPr/>
          </p:nvCxnSpPr>
          <p:spPr>
            <a:xfrm>
              <a:off x="4742888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522F80-FCEC-49EB-A59C-1E72D008C82D}"/>
                </a:ext>
              </a:extLst>
            </p:cNvPr>
            <p:cNvCxnSpPr>
              <a:cxnSpLocks/>
            </p:cNvCxnSpPr>
            <p:nvPr/>
          </p:nvCxnSpPr>
          <p:spPr>
            <a:xfrm>
              <a:off x="7457513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A135FE0-94E1-4C11-ABE6-5CE2267E2655}"/>
                </a:ext>
              </a:extLst>
            </p:cNvPr>
            <p:cNvCxnSpPr>
              <a:cxnSpLocks/>
            </p:cNvCxnSpPr>
            <p:nvPr/>
          </p:nvCxnSpPr>
          <p:spPr>
            <a:xfrm>
              <a:off x="10114988" y="3313858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POWER BI REPORT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Design Factors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AUDIENCE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Final Users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PLATFORM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Channels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UI/UX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Design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ANALYSIS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Data Management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7448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9C37C3-6240-473A-8CE2-B15C7C5A878C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FB85140-7A29-46BE-85AC-ED00E605A6AB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0DEF844-FB00-4656-89EF-969AEE368375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44CE2A7-18AA-41D5-8F83-FC73910E346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2261B4-3BE6-4CD4-96C4-DEBF5FEFBBC1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D3B965-EE9F-43FF-BA28-4B839231CE36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696A39B-4F4D-4E22-8369-50B2C17C881E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3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4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DEFINE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Combine all research and observe where your users’ problems &amp; needs exist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6301938" y="2321472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3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6383545" y="3340365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4</a:t>
              </a: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54CA464-DCF7-4A6A-934D-D3E8A0AB5E89}"/>
              </a:ext>
            </a:extLst>
          </p:cNvPr>
          <p:cNvSpPr/>
          <p:nvPr/>
        </p:nvSpPr>
        <p:spPr>
          <a:xfrm>
            <a:off x="8687409" y="3507267"/>
            <a:ext cx="3230788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What is the Consumption experience?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3230788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Are there other requirements?</a:t>
            </a:r>
          </a:p>
        </p:txBody>
      </p:sp>
    </p:spTree>
    <p:extLst>
      <p:ext uri="{BB962C8B-B14F-4D97-AF65-F5344CB8AC3E}">
        <p14:creationId xmlns:p14="http://schemas.microsoft.com/office/powerpoint/2010/main" val="1007087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5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6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IDEATE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Generate a range of crazy, creative ideas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Data Visualization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0CB1A74-E9CF-4055-A85B-01B3A71DF526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Sketching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9BA9DE5-3FDC-495B-8BB5-0A5A61E1A169}"/>
              </a:ext>
            </a:extLst>
          </p:cNvPr>
          <p:cNvGrpSpPr/>
          <p:nvPr/>
        </p:nvGrpSpPr>
        <p:grpSpPr>
          <a:xfrm>
            <a:off x="7889681" y="5253420"/>
            <a:ext cx="690162" cy="690162"/>
            <a:chOff x="4514418" y="598134"/>
            <a:chExt cx="690162" cy="69016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BF8DB76-449F-4D58-BC8E-FFE506334B5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9408C91-FE0A-4883-A238-C370550E934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5" name="Chord 64">
                <a:extLst>
                  <a:ext uri="{FF2B5EF4-FFF2-40B4-BE49-F238E27FC236}">
                    <a16:creationId xmlns:a16="http://schemas.microsoft.com/office/drawing/2014/main" id="{F3C14CC1-194C-4B83-BFB3-CFB94C3B8ABB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1FFE99-9A18-4CD5-8A1A-D00F8B2710FE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7</a:t>
              </a:r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5C1BF8C-E539-4D36-A4A8-3EA664FC7068}"/>
              </a:ext>
            </a:extLst>
          </p:cNvPr>
          <p:cNvSpPr/>
          <p:nvPr/>
        </p:nvSpPr>
        <p:spPr>
          <a:xfrm>
            <a:off x="8687409" y="5377681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DAX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4A6EABE-E28C-48C3-A8B8-246D2C877B1B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7F7A96D-679C-4442-80E8-81FB3DC300EE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4F7294C-BB8B-44FB-ABA4-A5CFA3428B9E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8E16B4-3D6D-4237-8009-6BA439A490D3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5FC7E19-5388-4E18-B337-85C74DC9C517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0661257-72E8-46D2-ACAE-AC262E8B8F03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3C6BCBB-77DD-4913-A44A-F29AB0A5E9A3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5719667" y="4661374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5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5116985" y="5146224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90E403D-993F-4E94-9E50-7032EF5A3240}"/>
              </a:ext>
            </a:extLst>
          </p:cNvPr>
          <p:cNvGrpSpPr/>
          <p:nvPr/>
        </p:nvGrpSpPr>
        <p:grpSpPr>
          <a:xfrm>
            <a:off x="4398248" y="5424920"/>
            <a:ext cx="690162" cy="690162"/>
            <a:chOff x="4514418" y="598134"/>
            <a:chExt cx="690162" cy="69016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42CF1E8-837A-4F9C-9D5F-2FBC226E353F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DE4D52B6-60E4-4E90-8324-BF50FAC42B7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0" name="Chord 59">
                <a:extLst>
                  <a:ext uri="{FF2B5EF4-FFF2-40B4-BE49-F238E27FC236}">
                    <a16:creationId xmlns:a16="http://schemas.microsoft.com/office/drawing/2014/main" id="{EBB540D0-A780-421F-A0D3-142D7E619997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601BCBB-F27B-4B62-9AE2-7936B689F62E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546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8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9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PROTOTYPE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Build real, tactile representations for a range of your ideas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Branding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2842218-D6E3-4165-A991-54BD19239337}"/>
              </a:ext>
            </a:extLst>
          </p:cNvPr>
          <p:cNvGrpSpPr/>
          <p:nvPr/>
        </p:nvGrpSpPr>
        <p:grpSpPr>
          <a:xfrm>
            <a:off x="7889681" y="5253420"/>
            <a:ext cx="690162" cy="690162"/>
            <a:chOff x="4514418" y="598134"/>
            <a:chExt cx="690162" cy="6901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D82200A-4CD5-480B-9383-2C0C6B6A5F3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A7E5F6-0E26-446E-9CD8-A39E3C2A042C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9" name="Chord 58">
                <a:extLst>
                  <a:ext uri="{FF2B5EF4-FFF2-40B4-BE49-F238E27FC236}">
                    <a16:creationId xmlns:a16="http://schemas.microsoft.com/office/drawing/2014/main" id="{8FAD4BF3-8F1B-4D69-83A9-6AC2BD895C87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B58579D-541D-4FD2-86C8-3E155FDA7914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10</a:t>
              </a:r>
            </a:p>
          </p:txBody>
        </p:sp>
      </p:grp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75C3F65-B1E6-483D-A679-E481D319B8A5}"/>
              </a:ext>
            </a:extLst>
          </p:cNvPr>
          <p:cNvSpPr/>
          <p:nvPr/>
        </p:nvSpPr>
        <p:spPr>
          <a:xfrm>
            <a:off x="8687409" y="5377681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Color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F70865A-E210-4360-A573-EA90D0B14904}"/>
              </a:ext>
            </a:extLst>
          </p:cNvPr>
          <p:cNvSpPr/>
          <p:nvPr/>
        </p:nvSpPr>
        <p:spPr>
          <a:xfrm>
            <a:off x="8687409" y="3507267"/>
            <a:ext cx="2867022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Power BI Features &amp; Capabilities Setup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2591409" y="5097983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9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3305024" y="5403997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8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1983374" y="4621104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7254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3357" y="3462025"/>
            <a:ext cx="708847" cy="690162"/>
            <a:chOff x="4508094" y="598134"/>
            <a:chExt cx="708847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508094" y="744334"/>
              <a:ext cx="7088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11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TEST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Return to your users for feedback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1334134" y="2975593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11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6B5517B-D6D3-4C05-AC98-EA691061FC07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649236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3357" y="3462025"/>
            <a:ext cx="708847" cy="690162"/>
            <a:chOff x="4508094" y="598134"/>
            <a:chExt cx="708847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508094" y="744334"/>
              <a:ext cx="7088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12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IMPLEMENT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Put the vision into production.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2544022" y="826573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12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6B5517B-D6D3-4C05-AC98-EA691061FC07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Deployment</a:t>
            </a:r>
          </a:p>
        </p:txBody>
      </p:sp>
    </p:spTree>
    <p:extLst>
      <p:ext uri="{BB962C8B-B14F-4D97-AF65-F5344CB8AC3E}">
        <p14:creationId xmlns:p14="http://schemas.microsoft.com/office/powerpoint/2010/main" val="1038855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Rectangle 259">
            <a:extLst>
              <a:ext uri="{FF2B5EF4-FFF2-40B4-BE49-F238E27FC236}">
                <a16:creationId xmlns:a16="http://schemas.microsoft.com/office/drawing/2014/main" id="{B117EE6A-A82B-4719-A346-B565D321FE60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BAEDF9D6-1BBC-46CC-B35C-9E6231F94F08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INFLUENTIAL </a:t>
            </a:r>
          </a:p>
          <a:p>
            <a:pPr algn="ctr">
              <a:lnSpc>
                <a:spcPts val="2300"/>
              </a:lnSpc>
            </a:pPr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FACTORS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Why is this important?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41B076-DFE7-4837-91D0-3B3882D23B5E}"/>
              </a:ext>
            </a:extLst>
          </p:cNvPr>
          <p:cNvGrpSpPr/>
          <p:nvPr/>
        </p:nvGrpSpPr>
        <p:grpSpPr>
          <a:xfrm>
            <a:off x="298237" y="569258"/>
            <a:ext cx="3807641" cy="1308575"/>
            <a:chOff x="665628" y="2493869"/>
            <a:chExt cx="2572872" cy="1308575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A1C1B1F-967D-4F7B-8053-9CD84EFD2514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0417444A-02B3-4417-86B3-A057CA73AEC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0A48A9A-4D7B-4F3B-BD52-62185CA0C4DF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Provide </a:t>
              </a:r>
              <a:r>
                <a:rPr lang="en-US" b="1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Clear and Valuable information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to your audience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E089DE9-B824-48A7-89F7-E2207DCE773A}"/>
              </a:ext>
            </a:extLst>
          </p:cNvPr>
          <p:cNvGrpSpPr/>
          <p:nvPr/>
        </p:nvGrpSpPr>
        <p:grpSpPr>
          <a:xfrm>
            <a:off x="8086106" y="2119588"/>
            <a:ext cx="3807641" cy="1308575"/>
            <a:chOff x="665628" y="2493869"/>
            <a:chExt cx="2572872" cy="1308575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952A58C-780F-4A46-9730-EB4D9B03C2B2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E9515BE-1F3E-4E63-89A6-33AD371FD7A1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8448C56-85F7-4C52-9ADB-C97C2BEE172F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Build a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Positive Reputation 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about your company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E850035-5D88-492D-94DC-7F977AAFF372}"/>
              </a:ext>
            </a:extLst>
          </p:cNvPr>
          <p:cNvGrpSpPr/>
          <p:nvPr/>
        </p:nvGrpSpPr>
        <p:grpSpPr>
          <a:xfrm>
            <a:off x="298237" y="2120288"/>
            <a:ext cx="3807641" cy="1308575"/>
            <a:chOff x="665628" y="2493869"/>
            <a:chExt cx="2572872" cy="1308575"/>
          </a:xfrm>
        </p:grpSpPr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10730A19-67BF-4450-8C75-AF172DEADA12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5FD02272-CAD2-48CC-9104-A01DDD4C3351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F85D8C0A-CFD5-4171-A493-A51D6229ACF3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Engage Users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16758D1-87CA-4921-81D3-DEB118E5349B}"/>
              </a:ext>
            </a:extLst>
          </p:cNvPr>
          <p:cNvGrpSpPr/>
          <p:nvPr/>
        </p:nvGrpSpPr>
        <p:grpSpPr>
          <a:xfrm>
            <a:off x="8083881" y="5222349"/>
            <a:ext cx="3807641" cy="1308575"/>
            <a:chOff x="665628" y="2493869"/>
            <a:chExt cx="2572872" cy="1308575"/>
          </a:xfrm>
        </p:grpSpPr>
        <p:sp>
          <p:nvSpPr>
            <p:cNvPr id="267" name="Rectangle: Rounded Corners 266">
              <a:extLst>
                <a:ext uri="{FF2B5EF4-FFF2-40B4-BE49-F238E27FC236}">
                  <a16:creationId xmlns:a16="http://schemas.microsoft.com/office/drawing/2014/main" id="{87D4485A-5C47-4A91-9253-8CA6307CC513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8" name="Rectangle: Rounded Corners 267">
              <a:extLst>
                <a:ext uri="{FF2B5EF4-FFF2-40B4-BE49-F238E27FC236}">
                  <a16:creationId xmlns:a16="http://schemas.microsoft.com/office/drawing/2014/main" id="{07CD7F84-634F-4E58-A89F-D809A481A72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DA76675D-2EA4-4951-81A2-656E2FC1298C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Substance and Credibility 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C274E1F-897A-43A1-A8B1-08384CAC709B}"/>
              </a:ext>
            </a:extLst>
          </p:cNvPr>
          <p:cNvGrpSpPr/>
          <p:nvPr/>
        </p:nvGrpSpPr>
        <p:grpSpPr>
          <a:xfrm>
            <a:off x="8083881" y="3669919"/>
            <a:ext cx="3807641" cy="1308575"/>
            <a:chOff x="665628" y="2493869"/>
            <a:chExt cx="2572872" cy="1308575"/>
          </a:xfrm>
        </p:grpSpPr>
        <p:sp>
          <p:nvSpPr>
            <p:cNvPr id="271" name="Rectangle: Rounded Corners 270">
              <a:extLst>
                <a:ext uri="{FF2B5EF4-FFF2-40B4-BE49-F238E27FC236}">
                  <a16:creationId xmlns:a16="http://schemas.microsoft.com/office/drawing/2014/main" id="{58382A81-F082-4E8E-82F5-8A486A45728A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2" name="Rectangle: Rounded Corners 271">
              <a:extLst>
                <a:ext uri="{FF2B5EF4-FFF2-40B4-BE49-F238E27FC236}">
                  <a16:creationId xmlns:a16="http://schemas.microsoft.com/office/drawing/2014/main" id="{C35851A0-8B5F-4E92-8B8F-11CDBB85A11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3" name="Rectangle: Rounded Corners 272">
              <a:extLst>
                <a:ext uri="{FF2B5EF4-FFF2-40B4-BE49-F238E27FC236}">
                  <a16:creationId xmlns:a16="http://schemas.microsoft.com/office/drawing/2014/main" id="{2C65551F-1E4E-437C-A07B-357BEA981486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Increase productivity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and Improve your operations</a:t>
              </a: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371B3436-6B1E-419B-9572-767F2B9B61FC}"/>
              </a:ext>
            </a:extLst>
          </p:cNvPr>
          <p:cNvGrpSpPr/>
          <p:nvPr/>
        </p:nvGrpSpPr>
        <p:grpSpPr>
          <a:xfrm>
            <a:off x="4394698" y="2907222"/>
            <a:ext cx="3418291" cy="2071271"/>
            <a:chOff x="665628" y="2493869"/>
            <a:chExt cx="2572872" cy="2071271"/>
          </a:xfrm>
        </p:grpSpPr>
        <p:sp>
          <p:nvSpPr>
            <p:cNvPr id="275" name="Rectangle: Rounded Corners 274">
              <a:extLst>
                <a:ext uri="{FF2B5EF4-FFF2-40B4-BE49-F238E27FC236}">
                  <a16:creationId xmlns:a16="http://schemas.microsoft.com/office/drawing/2014/main" id="{AB8FA197-58A5-4C8E-828A-29026EB3EDF6}"/>
                </a:ext>
              </a:extLst>
            </p:cNvPr>
            <p:cNvSpPr/>
            <p:nvPr/>
          </p:nvSpPr>
          <p:spPr>
            <a:xfrm>
              <a:off x="665629" y="2493869"/>
              <a:ext cx="2572871" cy="2071271"/>
            </a:xfrm>
            <a:prstGeom prst="roundRect">
              <a:avLst>
                <a:gd name="adj" fmla="val 7349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133F17D9-2A3B-45DB-B9C1-E5B2618F12FF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B64DD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7" name="Rectangle: Rounded Corners 276">
              <a:extLst>
                <a:ext uri="{FF2B5EF4-FFF2-40B4-BE49-F238E27FC236}">
                  <a16:creationId xmlns:a16="http://schemas.microsoft.com/office/drawing/2014/main" id="{9668ADFE-3A11-4532-AC03-737518BA0F26}"/>
                </a:ext>
              </a:extLst>
            </p:cNvPr>
            <p:cNvSpPr/>
            <p:nvPr/>
          </p:nvSpPr>
          <p:spPr>
            <a:xfrm>
              <a:off x="665628" y="2680446"/>
              <a:ext cx="2572871" cy="13798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Impulse </a:t>
              </a: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Citizen Data Science</a:t>
              </a: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165BDD0A-2451-4550-BFE5-44B149F74B14}"/>
              </a:ext>
            </a:extLst>
          </p:cNvPr>
          <p:cNvGrpSpPr/>
          <p:nvPr/>
        </p:nvGrpSpPr>
        <p:grpSpPr>
          <a:xfrm>
            <a:off x="8086107" y="569258"/>
            <a:ext cx="3807641" cy="1308575"/>
            <a:chOff x="665628" y="2493869"/>
            <a:chExt cx="2572872" cy="1308575"/>
          </a:xfrm>
        </p:grpSpPr>
        <p:sp>
          <p:nvSpPr>
            <p:cNvPr id="279" name="Rectangle: Rounded Corners 278">
              <a:extLst>
                <a:ext uri="{FF2B5EF4-FFF2-40B4-BE49-F238E27FC236}">
                  <a16:creationId xmlns:a16="http://schemas.microsoft.com/office/drawing/2014/main" id="{90D015E0-56D5-45AD-94C1-2514D90A59F5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0" name="Rectangle: Rounded Corners 279">
              <a:extLst>
                <a:ext uri="{FF2B5EF4-FFF2-40B4-BE49-F238E27FC236}">
                  <a16:creationId xmlns:a16="http://schemas.microsoft.com/office/drawing/2014/main" id="{205CA8AE-6BE8-4F46-8E30-FCC5C37CF0F6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F21E2019-C9AB-4184-A55C-9D6E57F45164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Easy to use/explore</a:t>
              </a: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D2714D2F-32DE-42B4-A3FD-6F0B43C848BC}"/>
              </a:ext>
            </a:extLst>
          </p:cNvPr>
          <p:cNvGrpSpPr/>
          <p:nvPr/>
        </p:nvGrpSpPr>
        <p:grpSpPr>
          <a:xfrm>
            <a:off x="298237" y="3671872"/>
            <a:ext cx="3807641" cy="1308575"/>
            <a:chOff x="665628" y="2493869"/>
            <a:chExt cx="2572872" cy="1308575"/>
          </a:xfrm>
        </p:grpSpPr>
        <p:sp>
          <p:nvSpPr>
            <p:cNvPr id="283" name="Rectangle: Rounded Corners 282">
              <a:extLst>
                <a:ext uri="{FF2B5EF4-FFF2-40B4-BE49-F238E27FC236}">
                  <a16:creationId xmlns:a16="http://schemas.microsoft.com/office/drawing/2014/main" id="{4DADF4B8-7073-4869-BB47-781E1898A3FB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4" name="Rectangle: Rounded Corners 283">
              <a:extLst>
                <a:ext uri="{FF2B5EF4-FFF2-40B4-BE49-F238E27FC236}">
                  <a16:creationId xmlns:a16="http://schemas.microsoft.com/office/drawing/2014/main" id="{B64AE7A2-4334-4B9D-9C37-669ABAD9D83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85" name="Rectangle: Rounded Corners 284">
              <a:extLst>
                <a:ext uri="{FF2B5EF4-FFF2-40B4-BE49-F238E27FC236}">
                  <a16:creationId xmlns:a16="http://schemas.microsoft.com/office/drawing/2014/main" id="{145BD265-8810-4FFB-B7C5-B3BA8554809D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Improve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Cross-Platform Flexibility 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reaching more people </a:t>
              </a: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2502D838-1D64-49B4-9C2B-553B627E1D4E}"/>
              </a:ext>
            </a:extLst>
          </p:cNvPr>
          <p:cNvGrpSpPr/>
          <p:nvPr/>
        </p:nvGrpSpPr>
        <p:grpSpPr>
          <a:xfrm>
            <a:off x="298237" y="5222349"/>
            <a:ext cx="3807641" cy="1308575"/>
            <a:chOff x="665628" y="2493869"/>
            <a:chExt cx="2572872" cy="1308575"/>
          </a:xfrm>
        </p:grpSpPr>
        <p:sp>
          <p:nvSpPr>
            <p:cNvPr id="287" name="Rectangle: Rounded Corners 286">
              <a:extLst>
                <a:ext uri="{FF2B5EF4-FFF2-40B4-BE49-F238E27FC236}">
                  <a16:creationId xmlns:a16="http://schemas.microsoft.com/office/drawing/2014/main" id="{7BD72E31-48C4-4B32-A64A-A410E0B1EF77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8" name="Rectangle: Rounded Corners 287">
              <a:extLst>
                <a:ext uri="{FF2B5EF4-FFF2-40B4-BE49-F238E27FC236}">
                  <a16:creationId xmlns:a16="http://schemas.microsoft.com/office/drawing/2014/main" id="{E8BC706F-72D5-4E4F-B6EB-2B0E6668CD2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9" name="Rectangle: Rounded Corners 288">
              <a:extLst>
                <a:ext uri="{FF2B5EF4-FFF2-40B4-BE49-F238E27FC236}">
                  <a16:creationId xmlns:a16="http://schemas.microsoft.com/office/drawing/2014/main" id="{21913743-2947-4567-B771-189AB225B417}"/>
                </a:ext>
              </a:extLst>
            </p:cNvPr>
            <p:cNvSpPr/>
            <p:nvPr/>
          </p:nvSpPr>
          <p:spPr>
            <a:xfrm>
              <a:off x="665628" y="2680446"/>
              <a:ext cx="2572871" cy="87981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Allow users to respond quickly &amp;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“Call to action”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47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AUDIENCE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Final Users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226919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EXCECUTIVE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Take Decisions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CA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Summary Overview &amp; Conclusions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226050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OPERATIONAL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Take Actions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Monitor &amp; Action</a:t>
              </a:r>
            </a:p>
            <a:p>
              <a:pPr algn="ctr">
                <a:lnSpc>
                  <a:spcPts val="1800"/>
                </a:lnSpc>
              </a:pPr>
              <a:endParaRPr lang="en-CA" sz="1600" dirty="0">
                <a:solidFill>
                  <a:schemeClr val="tx1"/>
                </a:solidFill>
                <a:latin typeface="Segoe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226050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ANALYTICAL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Answer Questions and Promote Insights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CA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Interpretation &amp; Depth</a:t>
              </a:r>
              <a:endParaRPr lang="en-CA" sz="1600" dirty="0">
                <a:solidFill>
                  <a:srgbClr val="FF0000"/>
                </a:solidFill>
                <a:latin typeface="Segoe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CA" sz="1600" dirty="0">
                <a:solidFill>
                  <a:schemeClr val="tx1"/>
                </a:solidFill>
                <a:latin typeface="Segoe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226919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VIEWER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Educate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Awareness</a:t>
              </a:r>
            </a:p>
            <a:p>
              <a:pPr algn="ctr">
                <a:lnSpc>
                  <a:spcPts val="1800"/>
                </a:lnSpc>
              </a:pP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7710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PLATFORM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Channels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A8557BD3-C751-4424-9F34-E88E02D37607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28701" y="1471332"/>
            <a:ext cx="3514715" cy="2764352"/>
          </a:xfrm>
          <a:prstGeom prst="bentConnector3">
            <a:avLst>
              <a:gd name="adj1" fmla="val 89567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DBE033F4-79A0-4DF5-9D78-8E973F1804E4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5" y="1471332"/>
            <a:ext cx="3514715" cy="2764352"/>
          </a:xfrm>
          <a:prstGeom prst="bentConnector3">
            <a:avLst>
              <a:gd name="adj1" fmla="val 89567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E6AEA-1E5B-483D-BDD5-1CCC8D1D7B3F}"/>
              </a:ext>
            </a:extLst>
          </p:cNvPr>
          <p:cNvGrpSpPr/>
          <p:nvPr/>
        </p:nvGrpSpPr>
        <p:grpSpPr>
          <a:xfrm>
            <a:off x="1399613" y="2667000"/>
            <a:ext cx="9372600" cy="3634348"/>
            <a:chOff x="1399613" y="2546599"/>
            <a:chExt cx="9372600" cy="432092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54E682-D1A4-43C1-B820-C967F5517ECB}"/>
                </a:ext>
              </a:extLst>
            </p:cNvPr>
            <p:cNvCxnSpPr>
              <a:cxnSpLocks/>
            </p:cNvCxnSpPr>
            <p:nvPr/>
          </p:nvCxnSpPr>
          <p:spPr>
            <a:xfrm>
              <a:off x="1399613" y="3304334"/>
              <a:ext cx="0" cy="3553666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F23150-BFE1-4028-841C-B5F09D8AB579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6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D8D8E8A-5117-497B-9A25-EACF4BD0C453}"/>
                </a:ext>
              </a:extLst>
            </p:cNvPr>
            <p:cNvCxnSpPr>
              <a:cxnSpLocks/>
            </p:cNvCxnSpPr>
            <p:nvPr/>
          </p:nvCxnSpPr>
          <p:spPr>
            <a:xfrm>
              <a:off x="684791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D111DC-7169-46C3-A66D-ACDB30235672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213" y="3313858"/>
              <a:ext cx="0" cy="3553666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1543051"/>
            <a:chOff x="665628" y="2493869"/>
            <a:chExt cx="2572872" cy="154305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REPORT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Desktop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EC2974-0A32-45FA-AB98-F392CDC0741D}"/>
              </a:ext>
            </a:extLst>
          </p:cNvPr>
          <p:cNvGrpSpPr/>
          <p:nvPr/>
        </p:nvGrpSpPr>
        <p:grpSpPr>
          <a:xfrm>
            <a:off x="3456452" y="3189194"/>
            <a:ext cx="2572872" cy="1543051"/>
            <a:chOff x="665628" y="2493869"/>
            <a:chExt cx="2572872" cy="154305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00DD8CF-FC26-4F31-AAAF-345CEDDC7B24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2705A1D-F799-425E-99C1-3A887FD17BA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C6B25EF-A830-40C1-8CC8-4E0AC724EE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DASHBOARD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Service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A4FC8E-480F-4E12-A07F-CE10672A7C1E}"/>
              </a:ext>
            </a:extLst>
          </p:cNvPr>
          <p:cNvGrpSpPr/>
          <p:nvPr/>
        </p:nvGrpSpPr>
        <p:grpSpPr>
          <a:xfrm>
            <a:off x="6171077" y="3189194"/>
            <a:ext cx="2572872" cy="1543051"/>
            <a:chOff x="665628" y="2493869"/>
            <a:chExt cx="2572872" cy="154305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B25509A-2E8B-460B-813E-A5F43838CDC9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DABA300-0D5E-4321-B83B-ED9C0D85480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6322342D-3727-4AF6-BDD9-81741B3272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MOBILE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Mobile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E009A02-2471-4E72-B0B2-F49AD1D26589}"/>
              </a:ext>
            </a:extLst>
          </p:cNvPr>
          <p:cNvGrpSpPr/>
          <p:nvPr/>
        </p:nvGrpSpPr>
        <p:grpSpPr>
          <a:xfrm>
            <a:off x="8885702" y="3189194"/>
            <a:ext cx="2572872" cy="1543051"/>
            <a:chOff x="665628" y="2493869"/>
            <a:chExt cx="2572872" cy="1543051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90DCBB8-AE39-4C26-807C-FED1D962BA31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054DCBA-C1D6-4858-8237-373D9A4EDB7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31C8DF8-A379-40CE-8E4C-04C7ACAE61DC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EMBEDDED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Embedded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83A2915-6EBB-4BF3-BC33-6460721911C1}"/>
              </a:ext>
            </a:extLst>
          </p:cNvPr>
          <p:cNvGrpSpPr/>
          <p:nvPr/>
        </p:nvGrpSpPr>
        <p:grpSpPr>
          <a:xfrm>
            <a:off x="741828" y="4977372"/>
            <a:ext cx="2572872" cy="1543051"/>
            <a:chOff x="665628" y="2493869"/>
            <a:chExt cx="2572872" cy="1543051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182A55C-0151-4536-9FE2-302271EBAE9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E8B928B4-F4B0-4A02-AEC6-BE86EF47A4C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0D0B76CA-2212-46BB-A357-0D0DC435983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PUBLIC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Publish to Web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43AB614-AA0A-484A-BC5E-8DBB0E24EC08}"/>
              </a:ext>
            </a:extLst>
          </p:cNvPr>
          <p:cNvGrpSpPr/>
          <p:nvPr/>
        </p:nvGrpSpPr>
        <p:grpSpPr>
          <a:xfrm>
            <a:off x="3456452" y="4977372"/>
            <a:ext cx="2572872" cy="1543051"/>
            <a:chOff x="665628" y="2493869"/>
            <a:chExt cx="2572872" cy="15430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FC2DC23-002B-4CF4-9A3C-83D6454B11C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792EB89F-881D-4D29-8E24-49D2D5431F9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93617A2-D989-4565-AB2B-F5674E77E99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PRINTING, ELECTRONIC FORMAT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Paginated Reports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447F97-7357-4A31-BCFE-8345A7242558}"/>
              </a:ext>
            </a:extLst>
          </p:cNvPr>
          <p:cNvGrpSpPr/>
          <p:nvPr/>
        </p:nvGrpSpPr>
        <p:grpSpPr>
          <a:xfrm>
            <a:off x="6171077" y="4977372"/>
            <a:ext cx="2572872" cy="1543051"/>
            <a:chOff x="665628" y="2493869"/>
            <a:chExt cx="2572872" cy="1543051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50E0FDD-E4DA-4313-920D-8FDE8EC6B9E6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8069EFF-512D-4446-BB8B-9CAD127222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8719FED1-C6D9-4171-8AA3-E40E43360030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HOLOGRAPHIC VIEW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Mixed Reality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7520E38-3D86-40D8-8B6F-C7CB89D808D9}"/>
              </a:ext>
            </a:extLst>
          </p:cNvPr>
          <p:cNvGrpSpPr/>
          <p:nvPr/>
        </p:nvGrpSpPr>
        <p:grpSpPr>
          <a:xfrm>
            <a:off x="8885702" y="4977372"/>
            <a:ext cx="2572872" cy="1543051"/>
            <a:chOff x="665628" y="2493869"/>
            <a:chExt cx="2572872" cy="154305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C2183282-5F4A-491A-A14E-88678E18F7C8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898E30C2-B050-4ACA-AE08-0CDF7669F7F7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365233E4-537C-48C4-9F39-0A21AAE81CBD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TABLET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Windows 10 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5743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UI/UX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Design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E6AEA-1E5B-483D-BDD5-1CCC8D1D7B3F}"/>
              </a:ext>
            </a:extLst>
          </p:cNvPr>
          <p:cNvGrpSpPr/>
          <p:nvPr/>
        </p:nvGrpSpPr>
        <p:grpSpPr>
          <a:xfrm>
            <a:off x="5342963" y="2667000"/>
            <a:ext cx="1504950" cy="3626337"/>
            <a:chOff x="5342963" y="2546599"/>
            <a:chExt cx="1504950" cy="4311401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F23150-BFE1-4028-841C-B5F09D8AB579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6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D8D8E8A-5117-497B-9A25-EACF4BD0C453}"/>
                </a:ext>
              </a:extLst>
            </p:cNvPr>
            <p:cNvCxnSpPr>
              <a:cxnSpLocks/>
            </p:cNvCxnSpPr>
            <p:nvPr/>
          </p:nvCxnSpPr>
          <p:spPr>
            <a:xfrm>
              <a:off x="684791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1543051"/>
            <a:chOff x="665628" y="2493869"/>
            <a:chExt cx="2572872" cy="154305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LAYOUT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Margin, Distribution, Spacing &amp; Balance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EC2974-0A32-45FA-AB98-F392CDC0741D}"/>
              </a:ext>
            </a:extLst>
          </p:cNvPr>
          <p:cNvGrpSpPr/>
          <p:nvPr/>
        </p:nvGrpSpPr>
        <p:grpSpPr>
          <a:xfrm>
            <a:off x="3456452" y="3189194"/>
            <a:ext cx="2572872" cy="1543051"/>
            <a:chOff x="665628" y="2493869"/>
            <a:chExt cx="2572872" cy="154305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00DD8CF-FC26-4F31-AAAF-345CEDDC7B24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2705A1D-F799-425E-99C1-3A887FD17BA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C6B25EF-A830-40C1-8CC8-4E0AC724EE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COLOR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Tones, Contrast, Opacity, Transparency &amp; Gradient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A4FC8E-480F-4E12-A07F-CE10672A7C1E}"/>
              </a:ext>
            </a:extLst>
          </p:cNvPr>
          <p:cNvGrpSpPr/>
          <p:nvPr/>
        </p:nvGrpSpPr>
        <p:grpSpPr>
          <a:xfrm>
            <a:off x="6171077" y="3189194"/>
            <a:ext cx="2572872" cy="1543051"/>
            <a:chOff x="665628" y="2493869"/>
            <a:chExt cx="2572872" cy="154305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B25509A-2E8B-460B-813E-A5F43838CDC9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DABA300-0D5E-4321-B83B-ED9C0D85480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6322342D-3727-4AF6-BDD9-81741B3272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BRANDING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Logo, Icon sets, Pictures &amp; Brand Guidelines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E009A02-2471-4E72-B0B2-F49AD1D26589}"/>
              </a:ext>
            </a:extLst>
          </p:cNvPr>
          <p:cNvGrpSpPr/>
          <p:nvPr/>
        </p:nvGrpSpPr>
        <p:grpSpPr>
          <a:xfrm>
            <a:off x="8885702" y="3189194"/>
            <a:ext cx="2572872" cy="1543051"/>
            <a:chOff x="665628" y="2493869"/>
            <a:chExt cx="2572872" cy="1543051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90DCBB8-AE39-4C26-807C-FED1D962BA31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054DCBA-C1D6-4858-8237-373D9A4EDB7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31C8DF8-A379-40CE-8E4C-04C7ACAE61DC}"/>
                </a:ext>
              </a:extLst>
            </p:cNvPr>
            <p:cNvSpPr/>
            <p:nvPr/>
          </p:nvSpPr>
          <p:spPr>
            <a:xfrm>
              <a:off x="665628" y="2680445"/>
              <a:ext cx="2572871" cy="13564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UI/UX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Interactive, Filtering, Report navigation &amp; Clicktale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Accessible, Consistent, Recognizable, Intuitive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43AB614-AA0A-484A-BC5E-8DBB0E24EC08}"/>
              </a:ext>
            </a:extLst>
          </p:cNvPr>
          <p:cNvGrpSpPr/>
          <p:nvPr/>
        </p:nvGrpSpPr>
        <p:grpSpPr>
          <a:xfrm>
            <a:off x="3456452" y="4977372"/>
            <a:ext cx="2572872" cy="1543051"/>
            <a:chOff x="665628" y="2493869"/>
            <a:chExt cx="2572872" cy="15430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FC2DC23-002B-4CF4-9A3C-83D6454B11C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792EB89F-881D-4D29-8E24-49D2D5431F9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93617A2-D989-4565-AB2B-F5674E77E99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ACCESIBILITY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Screen Readers, Low Vision, Physical or motor disabilities, Dyslexia, Autistic Spectrum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447F97-7357-4A31-BCFE-8345A7242558}"/>
              </a:ext>
            </a:extLst>
          </p:cNvPr>
          <p:cNvGrpSpPr/>
          <p:nvPr/>
        </p:nvGrpSpPr>
        <p:grpSpPr>
          <a:xfrm>
            <a:off x="6171077" y="4977372"/>
            <a:ext cx="2572872" cy="1543051"/>
            <a:chOff x="665628" y="2493869"/>
            <a:chExt cx="2572872" cy="1543051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50E0FDD-E4DA-4313-920D-8FDE8EC6B9E6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8069EFF-512D-4446-BB8B-9CAD127222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8719FED1-C6D9-4171-8AA3-E40E43360030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PERFORMANCE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Optimization, Latency &amp; Responsiveness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496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ANALYSIS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Data Management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 MODELING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Data transformation, Relationships, Calculated fields, Governance.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  VISUALIZATIONS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Selecting Visuals, Custom Visuals, “Out of the box” Visuals,</a:t>
              </a:r>
              <a:r>
                <a:rPr lang="en-US" sz="1600" i="1" dirty="0">
                  <a:solidFill>
                    <a:srgbClr val="FF000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AI Visuals &amp; Infographics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POWER BI FEATURES &amp; CAPABILITIES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Drilldown, Drillthrough, Tooltips, What If, Trend Lines, Conditional Formatting, Filters, etc.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Analysis, Q&amp;A &amp; Design Oriented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70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027EACA-C79E-426C-9B04-F4E633BAE521}"/>
              </a:ext>
            </a:extLst>
          </p:cNvPr>
          <p:cNvGrpSpPr/>
          <p:nvPr/>
        </p:nvGrpSpPr>
        <p:grpSpPr>
          <a:xfrm rot="16200000">
            <a:off x="1190626" y="-314328"/>
            <a:ext cx="5029199" cy="7410453"/>
            <a:chOff x="3464582" y="-1"/>
            <a:chExt cx="5029199" cy="591502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482658-A256-4D55-8594-DA7CC0F6FC9F}"/>
                </a:ext>
              </a:extLst>
            </p:cNvPr>
            <p:cNvSpPr/>
            <p:nvPr/>
          </p:nvSpPr>
          <p:spPr>
            <a:xfrm>
              <a:off x="4464709" y="-1"/>
              <a:ext cx="3028943" cy="461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EB9900-161E-42E2-9632-8CBE56B92D74}"/>
                </a:ext>
              </a:extLst>
            </p:cNvPr>
            <p:cNvSpPr/>
            <p:nvPr/>
          </p:nvSpPr>
          <p:spPr>
            <a:xfrm>
              <a:off x="3464582" y="1074085"/>
              <a:ext cx="5029199" cy="4840942"/>
            </a:xfrm>
            <a:prstGeom prst="rect">
              <a:avLst/>
            </a:prstGeom>
            <a:solidFill>
              <a:srgbClr val="EAEAEA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lvl="1"/>
              <a:r>
                <a:rPr lang="en-US" sz="2400" b="1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POWER BI REPORT</a:t>
              </a:r>
            </a:p>
            <a:p>
              <a:pPr lvl="1"/>
              <a:r>
                <a:rPr lang="en-US" b="1" i="1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Design Process</a:t>
              </a: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CA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70B2349C-5349-4921-ABEB-29F240EF998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24350" y="1347232"/>
            <a:ext cx="2811780" cy="487347"/>
          </a:xfrm>
          <a:prstGeom prst="bentConnector3">
            <a:avLst>
              <a:gd name="adj1" fmla="val 98103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486B384-11C6-4145-AA5D-EDA1C46A275A}"/>
              </a:ext>
            </a:extLst>
          </p:cNvPr>
          <p:cNvCxnSpPr>
            <a:cxnSpLocks/>
            <a:stCxn id="6" idx="4"/>
            <a:endCxn id="68" idx="0"/>
          </p:cNvCxnSpPr>
          <p:nvPr/>
        </p:nvCxnSpPr>
        <p:spPr>
          <a:xfrm>
            <a:off x="7617764" y="2133600"/>
            <a:ext cx="0" cy="858796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9245EA-6A67-48E8-A4F7-23035804FE9C}"/>
              </a:ext>
            </a:extLst>
          </p:cNvPr>
          <p:cNvCxnSpPr>
            <a:cxnSpLocks/>
          </p:cNvCxnSpPr>
          <p:nvPr/>
        </p:nvCxnSpPr>
        <p:spPr>
          <a:xfrm flipH="1">
            <a:off x="10507244" y="3700754"/>
            <a:ext cx="1579982" cy="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1FD853-626F-41E7-9EF1-1488EFCF479C}"/>
              </a:ext>
            </a:extLst>
          </p:cNvPr>
          <p:cNvGrpSpPr/>
          <p:nvPr/>
        </p:nvGrpSpPr>
        <p:grpSpPr>
          <a:xfrm>
            <a:off x="6989114" y="2992396"/>
            <a:ext cx="3518130" cy="1819931"/>
            <a:chOff x="5372100" y="2762251"/>
            <a:chExt cx="3518130" cy="1819931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8543C25-2968-4345-BC58-9B409B0B8BB1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DF210FA-3074-44C0-B3B6-8B8478BF68C2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596946D9-6074-4373-AD5D-8F02A9AFE151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9" name="Chord 68">
                  <a:extLst>
                    <a:ext uri="{FF2B5EF4-FFF2-40B4-BE49-F238E27FC236}">
                      <a16:creationId xmlns:a16="http://schemas.microsoft.com/office/drawing/2014/main" id="{89BA34C6-B92F-4764-B95F-2EA53C6F6432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77667D1F-D2F6-4EBC-99DF-1F1B95F5B158}"/>
                  </a:ext>
                </a:extLst>
              </p:cNvPr>
              <p:cNvSpPr/>
              <p:nvPr/>
            </p:nvSpPr>
            <p:spPr>
              <a:xfrm>
                <a:off x="8433033" y="2044528"/>
                <a:ext cx="2867022" cy="5996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What problems are you trying to solve?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CD689B8-B1BC-464D-962C-CD6EAC8FD0D4}"/>
                </a:ext>
              </a:extLst>
            </p:cNvPr>
            <p:cNvSpPr txBox="1"/>
            <p:nvPr/>
          </p:nvSpPr>
          <p:spPr>
            <a:xfrm>
              <a:off x="6506034" y="3794146"/>
              <a:ext cx="2013693" cy="788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Questionnaire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Data verification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Data Modeling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ACF90B-F568-4AA0-B987-BB6B042DA055}"/>
              </a:ext>
            </a:extLst>
          </p:cNvPr>
          <p:cNvGrpSpPr/>
          <p:nvPr/>
        </p:nvGrpSpPr>
        <p:grpSpPr>
          <a:xfrm>
            <a:off x="6989114" y="876300"/>
            <a:ext cx="3518130" cy="2050764"/>
            <a:chOff x="5372100" y="2762251"/>
            <a:chExt cx="3518130" cy="205076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CD7A9A6-E365-496C-92FC-60F0315C5EC6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97B0E8E4-7E5E-4C1E-A3B9-1522A2FE582A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4C086CF3-DC20-4C22-946B-C7D1FD9B3614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Chord 6">
                  <a:extLst>
                    <a:ext uri="{FF2B5EF4-FFF2-40B4-BE49-F238E27FC236}">
                      <a16:creationId xmlns:a16="http://schemas.microsoft.com/office/drawing/2014/main" id="{8A79436C-531F-4C07-9402-CB4C715A2927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F2C811"/>
                </a:solidFill>
                <a:ln>
                  <a:noFill/>
                </a:ln>
                <a:effectLst>
                  <a:innerShdw blurRad="101600" dist="25400" dir="19800000">
                    <a:srgbClr val="E57C09">
                      <a:alpha val="49804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B1A1E15-ED25-4A6A-A2F5-0405B9ACFE9D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867022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Who is/are your Audience?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B0003C-DC3F-4105-81B6-FDE6469EAF66}"/>
                </a:ext>
              </a:extLst>
            </p:cNvPr>
            <p:cNvSpPr txBox="1"/>
            <p:nvPr/>
          </p:nvSpPr>
          <p:spPr>
            <a:xfrm>
              <a:off x="6506034" y="3794146"/>
              <a:ext cx="1583639" cy="1018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Executive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Operational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Analytical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Viewer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440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DA503BD-1753-4BBE-8355-0A42B6BC4956}"/>
              </a:ext>
            </a:extLst>
          </p:cNvPr>
          <p:cNvGrpSpPr/>
          <p:nvPr/>
        </p:nvGrpSpPr>
        <p:grpSpPr>
          <a:xfrm>
            <a:off x="1" y="430790"/>
            <a:ext cx="12141676" cy="5870350"/>
            <a:chOff x="1" y="659390"/>
            <a:chExt cx="12141676" cy="587035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CFBCB5B-2A54-49F5-BED2-0A0BE4C6462D}"/>
                </a:ext>
              </a:extLst>
            </p:cNvPr>
            <p:cNvCxnSpPr>
              <a:cxnSpLocks/>
              <a:stCxn id="49" idx="2"/>
            </p:cNvCxnSpPr>
            <p:nvPr/>
          </p:nvCxnSpPr>
          <p:spPr>
            <a:xfrm flipH="1">
              <a:off x="1" y="3157829"/>
              <a:ext cx="921688" cy="0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B4A1D1E-741E-4439-916E-363DE77014DD}"/>
                </a:ext>
              </a:extLst>
            </p:cNvPr>
            <p:cNvGrpSpPr/>
            <p:nvPr/>
          </p:nvGrpSpPr>
          <p:grpSpPr>
            <a:xfrm>
              <a:off x="921689" y="2529179"/>
              <a:ext cx="3518130" cy="3204926"/>
              <a:chOff x="5372100" y="2762251"/>
              <a:chExt cx="3518130" cy="3204926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6E33AFF-D73B-4421-9331-99DC67AC25DB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3518130" cy="1257300"/>
                <a:chOff x="7781925" y="1685925"/>
                <a:chExt cx="3518130" cy="1257300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CC0E5A45-230B-4615-AD62-417662C2E5EB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D2617DB4-ADE2-4B9F-870C-9B0BBDA6DC92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1" name="Chord 50">
                    <a:extLst>
                      <a:ext uri="{FF2B5EF4-FFF2-40B4-BE49-F238E27FC236}">
                        <a16:creationId xmlns:a16="http://schemas.microsoft.com/office/drawing/2014/main" id="{FCEC7F55-E578-4CB0-88A6-744563D10886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48" name="Rectangle: Rounded Corners 47">
                  <a:extLst>
                    <a:ext uri="{FF2B5EF4-FFF2-40B4-BE49-F238E27FC236}">
                      <a16:creationId xmlns:a16="http://schemas.microsoft.com/office/drawing/2014/main" id="{DCEB1053-5F87-48FA-8163-3CC19EB2B792}"/>
                    </a:ext>
                  </a:extLst>
                </p:cNvPr>
                <p:cNvSpPr/>
                <p:nvPr/>
              </p:nvSpPr>
              <p:spPr>
                <a:xfrm>
                  <a:off x="8433033" y="2044528"/>
                  <a:ext cx="2867022" cy="5996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What is the Consumption experience?</a:t>
                  </a:r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C1AD033-5005-4F51-8A40-F14EB2B65C04}"/>
                  </a:ext>
                </a:extLst>
              </p:cNvPr>
              <p:cNvSpPr txBox="1"/>
              <p:nvPr/>
            </p:nvSpPr>
            <p:spPr>
              <a:xfrm>
                <a:off x="6506034" y="3794146"/>
                <a:ext cx="2126544" cy="2173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Report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Dashboard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Mobile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Tablet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Embedded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Website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Printing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Electronic Format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Holographic View</a:t>
                </a:r>
              </a:p>
            </p:txBody>
          </p:sp>
        </p:grpSp>
        <p:cxnSp>
          <p:nvCxnSpPr>
            <p:cNvPr id="71" name="Connector: Elbow 70">
              <a:extLst>
                <a:ext uri="{FF2B5EF4-FFF2-40B4-BE49-F238E27FC236}">
                  <a16:creationId xmlns:a16="http://schemas.microsoft.com/office/drawing/2014/main" id="{B435C117-8282-4888-A449-92CC7EA2106C}"/>
                </a:ext>
              </a:extLst>
            </p:cNvPr>
            <p:cNvCxnSpPr>
              <a:cxnSpLocks/>
              <a:stCxn id="69" idx="2"/>
              <a:endCxn id="49" idx="0"/>
            </p:cNvCxnSpPr>
            <p:nvPr/>
          </p:nvCxnSpPr>
          <p:spPr>
            <a:xfrm rot="10800000" flipV="1">
              <a:off x="1550340" y="1288039"/>
              <a:ext cx="3286125" cy="1241139"/>
            </a:xfrm>
            <a:prstGeom prst="bentConnector2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2A1316C-B56B-4701-857B-CD8F385621C9}"/>
                </a:ext>
              </a:extLst>
            </p:cNvPr>
            <p:cNvGrpSpPr/>
            <p:nvPr/>
          </p:nvGrpSpPr>
          <p:grpSpPr>
            <a:xfrm>
              <a:off x="4836464" y="659390"/>
              <a:ext cx="4848224" cy="2974093"/>
              <a:chOff x="5372100" y="2762251"/>
              <a:chExt cx="4848224" cy="2974093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791F425-6CAA-4C08-BBE1-5EFD0B6221F6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4848224" cy="1257300"/>
                <a:chOff x="7781925" y="1685925"/>
                <a:chExt cx="4848224" cy="1257300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02B1D2F5-B3DA-4E75-A31B-21DF333458E8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01D20D8F-1D47-4213-A05E-7AA31CC20884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0" name="Chord 69">
                    <a:extLst>
                      <a:ext uri="{FF2B5EF4-FFF2-40B4-BE49-F238E27FC236}">
                        <a16:creationId xmlns:a16="http://schemas.microsoft.com/office/drawing/2014/main" id="{F580474C-234F-4689-957F-18F5B880E623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rgbClr val="DC4061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68" name="Rectangle: Rounded Corners 67">
                  <a:extLst>
                    <a:ext uri="{FF2B5EF4-FFF2-40B4-BE49-F238E27FC236}">
                      <a16:creationId xmlns:a16="http://schemas.microsoft.com/office/drawing/2014/main" id="{A29503FE-48C6-4E37-A096-A512B998BB00}"/>
                    </a:ext>
                  </a:extLst>
                </p:cNvPr>
                <p:cNvSpPr/>
                <p:nvPr/>
              </p:nvSpPr>
              <p:spPr>
                <a:xfrm>
                  <a:off x="8433032" y="2247216"/>
                  <a:ext cx="4197117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Are there any additional requirements?</a:t>
                  </a:r>
                  <a:endParaRPr lang="en-CA" dirty="0"/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7DA3064-526E-446B-AE92-AA0E51DDC3F5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511970" cy="1942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Accessibility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Performance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Real Time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Multilingual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Cross-Platform responsiveness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Export to PowerPoint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9FAED2-9288-42B0-9AD6-C1AA012611D8}"/>
                </a:ext>
              </a:extLst>
            </p:cNvPr>
            <p:cNvCxnSpPr>
              <a:cxnSpLocks/>
              <a:stCxn id="69" idx="4"/>
              <a:endCxn id="77" idx="0"/>
            </p:cNvCxnSpPr>
            <p:nvPr/>
          </p:nvCxnSpPr>
          <p:spPr>
            <a:xfrm>
              <a:off x="5465114" y="1916690"/>
              <a:ext cx="0" cy="1869789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1D870AE-EF7B-4C69-8201-F9087B911071}"/>
                </a:ext>
              </a:extLst>
            </p:cNvPr>
            <p:cNvGrpSpPr/>
            <p:nvPr/>
          </p:nvGrpSpPr>
          <p:grpSpPr>
            <a:xfrm>
              <a:off x="4836464" y="3786479"/>
              <a:ext cx="3645905" cy="2743261"/>
              <a:chOff x="5372100" y="2762251"/>
              <a:chExt cx="3645905" cy="2743261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56FE0CBA-BC28-4B00-8AB1-6CDF62D297E8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2888312" cy="1257300"/>
                <a:chOff x="7781925" y="1685925"/>
                <a:chExt cx="2888312" cy="1257300"/>
              </a:xfrm>
            </p:grpSpPr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10F29DC8-480F-4000-AEE2-DB15B560E1C1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BB9B41D8-EE64-4F95-B415-141266E74C7A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8" name="Chord 77">
                    <a:extLst>
                      <a:ext uri="{FF2B5EF4-FFF2-40B4-BE49-F238E27FC236}">
                        <a16:creationId xmlns:a16="http://schemas.microsoft.com/office/drawing/2014/main" id="{9A04292F-AB18-4E12-846A-009FEC340AB1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rgbClr val="DC4061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53D4C5E2-E117-46F4-97E6-B01AD53DDD3C}"/>
                    </a:ext>
                  </a:extLst>
                </p:cNvPr>
                <p:cNvSpPr/>
                <p:nvPr/>
              </p:nvSpPr>
              <p:spPr>
                <a:xfrm>
                  <a:off x="8433033" y="2247216"/>
                  <a:ext cx="2237204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Sketching</a:t>
                  </a:r>
                </a:p>
              </p:txBody>
            </p: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009CB28-9FAF-482E-9C7A-E7B567BCC1DA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511970" cy="1711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Layout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Storytelling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Elemental Hierarchy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Interface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Experience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DD7402E-601F-459E-9486-83D1A00C5837}"/>
                </a:ext>
              </a:extLst>
            </p:cNvPr>
            <p:cNvGrpSpPr/>
            <p:nvPr/>
          </p:nvGrpSpPr>
          <p:grpSpPr>
            <a:xfrm>
              <a:off x="8427389" y="1995779"/>
              <a:ext cx="3202636" cy="2743261"/>
              <a:chOff x="5372100" y="2762251"/>
              <a:chExt cx="3202636" cy="2743261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F1EF6892-5DE0-43F5-93AC-9F6EF3CE450E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2888312" cy="1257300"/>
                <a:chOff x="7781925" y="1685925"/>
                <a:chExt cx="2888312" cy="1257300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EC0647CE-4F3C-46EA-B4E1-6D2ED220DD65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AF8AA39B-D4A8-43E2-8D67-C7F95A4C450A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6" name="Chord 85">
                    <a:extLst>
                      <a:ext uri="{FF2B5EF4-FFF2-40B4-BE49-F238E27FC236}">
                        <a16:creationId xmlns:a16="http://schemas.microsoft.com/office/drawing/2014/main" id="{F5C495D5-088B-4E10-96C5-1E9673E06C71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>
                    <a:innerShdw blurRad="101600" dist="25400" dir="19800000">
                      <a:schemeClr val="accent1">
                        <a:lumMod val="50000"/>
                        <a:alpha val="5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F544538A-1D25-4124-9F2A-897CBC3C863C}"/>
                    </a:ext>
                  </a:extLst>
                </p:cNvPr>
                <p:cNvSpPr/>
                <p:nvPr/>
              </p:nvSpPr>
              <p:spPr>
                <a:xfrm>
                  <a:off x="8433033" y="2247216"/>
                  <a:ext cx="2237204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Data Visualization</a:t>
                  </a:r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E33BD90-C3BD-4BC3-99B6-AD6CB9BF90E1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068701" cy="1711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Custom 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“Out of the Box” 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Best Practices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87" name="Connector: Elbow 86">
              <a:extLst>
                <a:ext uri="{FF2B5EF4-FFF2-40B4-BE49-F238E27FC236}">
                  <a16:creationId xmlns:a16="http://schemas.microsoft.com/office/drawing/2014/main" id="{399D4482-1955-4546-86CD-845B103A972A}"/>
                </a:ext>
              </a:extLst>
            </p:cNvPr>
            <p:cNvCxnSpPr>
              <a:cxnSpLocks/>
              <a:stCxn id="76" idx="3"/>
              <a:endCxn id="85" idx="4"/>
            </p:cNvCxnSpPr>
            <p:nvPr/>
          </p:nvCxnSpPr>
          <p:spPr>
            <a:xfrm flipV="1">
              <a:off x="7724776" y="3253079"/>
              <a:ext cx="1331263" cy="1293186"/>
            </a:xfrm>
            <a:prstGeom prst="bentConnector2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CE96712-352F-4C0D-A7CD-B2BAF47E6856}"/>
                </a:ext>
              </a:extLst>
            </p:cNvPr>
            <p:cNvGrpSpPr/>
            <p:nvPr/>
          </p:nvGrpSpPr>
          <p:grpSpPr>
            <a:xfrm>
              <a:off x="8427389" y="4906719"/>
              <a:ext cx="2888312" cy="1257300"/>
              <a:chOff x="7781925" y="1685925"/>
              <a:chExt cx="2888312" cy="1257300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D32B0821-CC0C-45CB-B4B5-34240B99A1DB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655A6807-6D1E-44BE-BE72-239C36694A60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1" name="Chord 100">
                  <a:extLst>
                    <a:ext uri="{FF2B5EF4-FFF2-40B4-BE49-F238E27FC236}">
                      <a16:creationId xmlns:a16="http://schemas.microsoft.com/office/drawing/2014/main" id="{CBE8BB64-7533-4007-9173-DFBECA9B11B1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75C7A814-0545-4441-A159-96600E7E8F76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DAX</a:t>
                </a:r>
              </a:p>
            </p:txBody>
          </p:sp>
        </p:grp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8005B5D-8805-4333-B5DA-1330B46DFB11}"/>
                </a:ext>
              </a:extLst>
            </p:cNvPr>
            <p:cNvCxnSpPr>
              <a:cxnSpLocks/>
              <a:endCxn id="100" idx="0"/>
            </p:cNvCxnSpPr>
            <p:nvPr/>
          </p:nvCxnSpPr>
          <p:spPr>
            <a:xfrm>
              <a:off x="9056038" y="4546264"/>
              <a:ext cx="1" cy="360455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4441563-8C0B-46C5-ADC9-B0577746BCFA}"/>
                </a:ext>
              </a:extLst>
            </p:cNvPr>
            <p:cNvCxnSpPr>
              <a:cxnSpLocks/>
              <a:endCxn id="84" idx="3"/>
            </p:cNvCxnSpPr>
            <p:nvPr/>
          </p:nvCxnSpPr>
          <p:spPr>
            <a:xfrm flipH="1">
              <a:off x="11315701" y="2755565"/>
              <a:ext cx="825976" cy="0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662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CFBCB5B-2A54-49F5-BED2-0A0BE4C6462D}"/>
              </a:ext>
            </a:extLst>
          </p:cNvPr>
          <p:cNvCxnSpPr>
            <a:cxnSpLocks/>
            <a:stCxn id="49" idx="2"/>
          </p:cNvCxnSpPr>
          <p:nvPr/>
        </p:nvCxnSpPr>
        <p:spPr>
          <a:xfrm flipH="1">
            <a:off x="1" y="2929229"/>
            <a:ext cx="921688" cy="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4A1D1E-741E-4439-916E-363DE77014DD}"/>
              </a:ext>
            </a:extLst>
          </p:cNvPr>
          <p:cNvGrpSpPr/>
          <p:nvPr/>
        </p:nvGrpSpPr>
        <p:grpSpPr>
          <a:xfrm>
            <a:off x="921689" y="2300579"/>
            <a:ext cx="3518130" cy="3435758"/>
            <a:chOff x="5372100" y="2762251"/>
            <a:chExt cx="3518130" cy="343575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6E33AFF-D73B-4421-9331-99DC67AC25DB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CC0E5A45-230B-4615-AD62-417662C2E5EB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D2617DB4-ADE2-4B9F-870C-9B0BBDA6DC92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1" name="Chord 50">
                  <a:extLst>
                    <a:ext uri="{FF2B5EF4-FFF2-40B4-BE49-F238E27FC236}">
                      <a16:creationId xmlns:a16="http://schemas.microsoft.com/office/drawing/2014/main" id="{FCEC7F55-E578-4CB0-88A6-744563D10886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DCEB1053-5F87-48FA-8163-3CC19EB2B792}"/>
                  </a:ext>
                </a:extLst>
              </p:cNvPr>
              <p:cNvSpPr/>
              <p:nvPr/>
            </p:nvSpPr>
            <p:spPr>
              <a:xfrm>
                <a:off x="8433033" y="2044528"/>
                <a:ext cx="2867022" cy="5996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Power BI Features &amp; Capabilities Setup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C1AD033-5005-4F51-8A40-F14EB2B65C04}"/>
                </a:ext>
              </a:extLst>
            </p:cNvPr>
            <p:cNvSpPr txBox="1"/>
            <p:nvPr/>
          </p:nvSpPr>
          <p:spPr>
            <a:xfrm>
              <a:off x="6506035" y="3794146"/>
              <a:ext cx="2275556" cy="2403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Drilldown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Drillthrough 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Tooltip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Bookmarking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Conditional Formatting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What If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Forecast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Alerts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Cross-Filtering</a:t>
              </a:r>
            </a:p>
          </p:txBody>
        </p:sp>
      </p:grp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B435C117-8282-4888-A449-92CC7EA2106C}"/>
              </a:ext>
            </a:extLst>
          </p:cNvPr>
          <p:cNvCxnSpPr>
            <a:cxnSpLocks/>
            <a:stCxn id="69" idx="2"/>
            <a:endCxn id="49" idx="0"/>
          </p:cNvCxnSpPr>
          <p:nvPr/>
        </p:nvCxnSpPr>
        <p:spPr>
          <a:xfrm rot="10800000" flipV="1">
            <a:off x="1550340" y="1059439"/>
            <a:ext cx="3076575" cy="1241139"/>
          </a:xfrm>
          <a:prstGeom prst="bentConnector2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A9FAED2-9288-42B0-9AD6-C1AA012611D8}"/>
              </a:ext>
            </a:extLst>
          </p:cNvPr>
          <p:cNvCxnSpPr>
            <a:cxnSpLocks/>
            <a:stCxn id="69" idx="4"/>
            <a:endCxn id="77" idx="0"/>
          </p:cNvCxnSpPr>
          <p:nvPr/>
        </p:nvCxnSpPr>
        <p:spPr>
          <a:xfrm>
            <a:off x="5255564" y="1688090"/>
            <a:ext cx="0" cy="1317339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1D870AE-EF7B-4C69-8201-F9087B911071}"/>
              </a:ext>
            </a:extLst>
          </p:cNvPr>
          <p:cNvGrpSpPr/>
          <p:nvPr/>
        </p:nvGrpSpPr>
        <p:grpSpPr>
          <a:xfrm>
            <a:off x="4626914" y="3005429"/>
            <a:ext cx="3233908" cy="2743261"/>
            <a:chOff x="5372100" y="2762251"/>
            <a:chExt cx="3233908" cy="2743261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6FE0CBA-BC28-4B00-8AB1-6CDF62D297E8}"/>
                </a:ext>
              </a:extLst>
            </p:cNvPr>
            <p:cNvGrpSpPr/>
            <p:nvPr/>
          </p:nvGrpSpPr>
          <p:grpSpPr>
            <a:xfrm>
              <a:off x="5372100" y="2762251"/>
              <a:ext cx="2888312" cy="1257300"/>
              <a:chOff x="7781925" y="1685925"/>
              <a:chExt cx="2888312" cy="12573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0F29DC8-480F-4000-AEE2-DB15B560E1C1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BB9B41D8-EE64-4F95-B415-141266E74C7A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8" name="Chord 77">
                  <a:extLst>
                    <a:ext uri="{FF2B5EF4-FFF2-40B4-BE49-F238E27FC236}">
                      <a16:creationId xmlns:a16="http://schemas.microsoft.com/office/drawing/2014/main" id="{9A04292F-AB18-4E12-846A-009FEC340AB1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DC4061"/>
                </a:solidFill>
                <a:ln>
                  <a:noFill/>
                </a:ln>
                <a:effectLst>
                  <a:innerShdw blurRad="101600" dist="25400" dir="19800000">
                    <a:srgbClr val="C0000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53D4C5E2-E117-46F4-97E6-B01AD53DDD3C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Color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009CB28-9FAF-482E-9C7A-E7B567BCC1DA}"/>
                </a:ext>
              </a:extLst>
            </p:cNvPr>
            <p:cNvSpPr txBox="1"/>
            <p:nvPr/>
          </p:nvSpPr>
          <p:spPr>
            <a:xfrm>
              <a:off x="6506035" y="3794146"/>
              <a:ext cx="2099973" cy="1711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Main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Indicator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Hue &amp; Saturation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Complementary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3BAA8D04-397D-487A-A807-22D1882F9D91}"/>
              </a:ext>
            </a:extLst>
          </p:cNvPr>
          <p:cNvCxnSpPr>
            <a:cxnSpLocks/>
            <a:stCxn id="53" idx="2"/>
            <a:endCxn id="77" idx="4"/>
          </p:cNvCxnSpPr>
          <p:nvPr/>
        </p:nvCxnSpPr>
        <p:spPr>
          <a:xfrm rot="10800000">
            <a:off x="5255564" y="4262729"/>
            <a:ext cx="3162300" cy="1272946"/>
          </a:xfrm>
          <a:prstGeom prst="bentConnector2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2A1316C-B56B-4701-857B-CD8F385621C9}"/>
              </a:ext>
            </a:extLst>
          </p:cNvPr>
          <p:cNvGrpSpPr/>
          <p:nvPr/>
        </p:nvGrpSpPr>
        <p:grpSpPr>
          <a:xfrm>
            <a:off x="4626914" y="430790"/>
            <a:ext cx="3059756" cy="2743261"/>
            <a:chOff x="5372100" y="2762251"/>
            <a:chExt cx="3059756" cy="274326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791F425-6CAA-4C08-BBE1-5EFD0B6221F6}"/>
                </a:ext>
              </a:extLst>
            </p:cNvPr>
            <p:cNvGrpSpPr/>
            <p:nvPr/>
          </p:nvGrpSpPr>
          <p:grpSpPr>
            <a:xfrm>
              <a:off x="5372100" y="2762251"/>
              <a:ext cx="2888312" cy="1257300"/>
              <a:chOff x="7781925" y="1685925"/>
              <a:chExt cx="2888312" cy="1257300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02B1D2F5-B3DA-4E75-A31B-21DF333458E8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01D20D8F-1D47-4213-A05E-7AA31CC20884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0" name="Chord 69">
                  <a:extLst>
                    <a:ext uri="{FF2B5EF4-FFF2-40B4-BE49-F238E27FC236}">
                      <a16:creationId xmlns:a16="http://schemas.microsoft.com/office/drawing/2014/main" id="{F580474C-234F-4689-957F-18F5B880E623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DC4061"/>
                </a:solidFill>
                <a:ln>
                  <a:noFill/>
                </a:ln>
                <a:effectLst>
                  <a:innerShdw blurRad="101600" dist="25400" dir="19800000">
                    <a:srgbClr val="C0000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A29503FE-48C6-4E37-A096-A512B998BB00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Branding</a:t>
                </a: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7DA3064-526E-446B-AE92-AA0E51DDC3F5}"/>
                </a:ext>
              </a:extLst>
            </p:cNvPr>
            <p:cNvSpPr txBox="1"/>
            <p:nvPr/>
          </p:nvSpPr>
          <p:spPr>
            <a:xfrm>
              <a:off x="6506035" y="3794146"/>
              <a:ext cx="1925821" cy="1711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Logos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Images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Iconography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Font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Brand Guidelines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738CA8-9EA7-4357-9237-145C62FADA69}"/>
              </a:ext>
            </a:extLst>
          </p:cNvPr>
          <p:cNvGrpSpPr/>
          <p:nvPr/>
        </p:nvGrpSpPr>
        <p:grpSpPr>
          <a:xfrm>
            <a:off x="8417864" y="4907025"/>
            <a:ext cx="2850211" cy="1257300"/>
            <a:chOff x="7781925" y="1685925"/>
            <a:chExt cx="2850211" cy="12573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1C73DE-1099-4AE9-8ADA-F34322256F6C}"/>
                </a:ext>
              </a:extLst>
            </p:cNvPr>
            <p:cNvGrpSpPr/>
            <p:nvPr/>
          </p:nvGrpSpPr>
          <p:grpSpPr>
            <a:xfrm>
              <a:off x="7781925" y="1685925"/>
              <a:ext cx="1257300" cy="1257300"/>
              <a:chOff x="7781925" y="1685925"/>
              <a:chExt cx="1257300" cy="1257300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F321BF2-E5B0-457F-A845-0842C87CAE6D}"/>
                  </a:ext>
                </a:extLst>
              </p:cNvPr>
              <p:cNvSpPr/>
              <p:nvPr/>
            </p:nvSpPr>
            <p:spPr>
              <a:xfrm>
                <a:off x="7781925" y="1685925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4" name="Chord 53">
                <a:extLst>
                  <a:ext uri="{FF2B5EF4-FFF2-40B4-BE49-F238E27FC236}">
                    <a16:creationId xmlns:a16="http://schemas.microsoft.com/office/drawing/2014/main" id="{13A9C597-F760-4CF9-8A0A-E3ED723BF3B2}"/>
                  </a:ext>
                </a:extLst>
              </p:cNvPr>
              <p:cNvSpPr/>
              <p:nvPr/>
            </p:nvSpPr>
            <p:spPr>
              <a:xfrm rot="17507038">
                <a:off x="7856217" y="1760217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2F4C4D69-D689-4B04-B50A-D1AE9E747DD5}"/>
                </a:ext>
              </a:extLst>
            </p:cNvPr>
            <p:cNvSpPr/>
            <p:nvPr/>
          </p:nvSpPr>
          <p:spPr>
            <a:xfrm>
              <a:off x="8433033" y="2247216"/>
              <a:ext cx="2199103" cy="3969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Test</a:t>
              </a:r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67BD23F-AD78-4D16-BB15-8382ED264E55}"/>
              </a:ext>
            </a:extLst>
          </p:cNvPr>
          <p:cNvCxnSpPr>
            <a:cxnSpLocks/>
            <a:stCxn id="61" idx="4"/>
            <a:endCxn id="53" idx="0"/>
          </p:cNvCxnSpPr>
          <p:nvPr/>
        </p:nvCxnSpPr>
        <p:spPr>
          <a:xfrm>
            <a:off x="9046514" y="3601141"/>
            <a:ext cx="0" cy="1305884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2A7232D-1F15-4B34-8DBD-9BDE173B04E3}"/>
              </a:ext>
            </a:extLst>
          </p:cNvPr>
          <p:cNvGrpSpPr/>
          <p:nvPr/>
        </p:nvGrpSpPr>
        <p:grpSpPr>
          <a:xfrm>
            <a:off x="8417864" y="2343841"/>
            <a:ext cx="3110116" cy="1589099"/>
            <a:chOff x="5372100" y="2762251"/>
            <a:chExt cx="3110116" cy="158909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85D0E06-D39C-48C9-816D-1FA01342EC0A}"/>
                </a:ext>
              </a:extLst>
            </p:cNvPr>
            <p:cNvGrpSpPr/>
            <p:nvPr/>
          </p:nvGrpSpPr>
          <p:grpSpPr>
            <a:xfrm>
              <a:off x="5372100" y="2762251"/>
              <a:ext cx="2850211" cy="1257300"/>
              <a:chOff x="7781925" y="1685925"/>
              <a:chExt cx="2850211" cy="1257300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C3E7647E-1E81-4625-9357-38741C298C62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3337D86A-2A6A-40DD-B6A2-5399ABFD1263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2" name="Chord 61">
                  <a:extLst>
                    <a:ext uri="{FF2B5EF4-FFF2-40B4-BE49-F238E27FC236}">
                      <a16:creationId xmlns:a16="http://schemas.microsoft.com/office/drawing/2014/main" id="{06C2264A-9835-40CC-A662-A5D61C6D8719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B64DD3"/>
                </a:solidFill>
                <a:ln>
                  <a:noFill/>
                </a:ln>
                <a:effectLst>
                  <a:innerShdw blurRad="101600" dist="25400" dir="19800000">
                    <a:srgbClr val="7030A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CE91D744-55A6-43D7-8AEE-F2707B97D066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199103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Deployment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6D9CFEF-1251-47AC-B47B-C28B8164626A}"/>
                </a:ext>
              </a:extLst>
            </p:cNvPr>
            <p:cNvSpPr txBox="1"/>
            <p:nvPr/>
          </p:nvSpPr>
          <p:spPr>
            <a:xfrm>
              <a:off x="6506034" y="3794146"/>
              <a:ext cx="1976182" cy="55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Implementation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Maintenance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528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9C37C3-6240-473A-8CE2-B15C7C5A878C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FB85140-7A29-46BE-85AC-ED00E605A6AB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0DEF844-FB00-4656-89EF-969AEE368375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44CE2A7-18AA-41D5-8F83-FC73910E346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2261B4-3BE6-4CD4-96C4-DEBF5FEFBBC1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D3B965-EE9F-43FF-BA28-4B839231CE36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696A39B-4F4D-4E22-8369-50B2C17C881E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7DE21A-CF59-4DE4-839C-C2A3433D3B72}"/>
              </a:ext>
            </a:extLst>
          </p:cNvPr>
          <p:cNvGrpSpPr/>
          <p:nvPr/>
        </p:nvGrpSpPr>
        <p:grpSpPr>
          <a:xfrm>
            <a:off x="4514418" y="598134"/>
            <a:ext cx="690162" cy="690162"/>
            <a:chOff x="4514418" y="598134"/>
            <a:chExt cx="690162" cy="6901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22BAA06-8960-48AF-96A5-D9094147AE9F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611AE989-14DD-4A6F-8A25-60F792028DAC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52" name="Chord 151">
                <a:extLst>
                  <a:ext uri="{FF2B5EF4-FFF2-40B4-BE49-F238E27FC236}">
                    <a16:creationId xmlns:a16="http://schemas.microsoft.com/office/drawing/2014/main" id="{5EB603AD-E3E8-4808-9C51-62A723FB5A32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F2C811"/>
              </a:solidFill>
              <a:ln>
                <a:noFill/>
              </a:ln>
              <a:effectLst>
                <a:innerShdw blurRad="101600" dist="25400" dir="19800000">
                  <a:srgbClr val="E57C09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D3FC5D-A516-434A-ADEA-D8708C45C6F4}"/>
                </a:ext>
              </a:extLst>
            </p:cNvPr>
            <p:cNvSpPr txBox="1"/>
            <p:nvPr/>
          </p:nvSpPr>
          <p:spPr>
            <a:xfrm>
              <a:off x="4674686" y="744334"/>
              <a:ext cx="3577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DACAB1D-D648-4267-94D0-85B77EFCAABC}"/>
              </a:ext>
            </a:extLst>
          </p:cNvPr>
          <p:cNvGrpSpPr/>
          <p:nvPr/>
        </p:nvGrpSpPr>
        <p:grpSpPr>
          <a:xfrm>
            <a:off x="5430068" y="1004890"/>
            <a:ext cx="690162" cy="690162"/>
            <a:chOff x="4514418" y="598134"/>
            <a:chExt cx="690162" cy="690162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91FC295-E717-48B4-B65C-8854208404B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29B7C50A-8BA2-4D5D-B720-2DC2CD4D5651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58" name="Chord 157">
                <a:extLst>
                  <a:ext uri="{FF2B5EF4-FFF2-40B4-BE49-F238E27FC236}">
                    <a16:creationId xmlns:a16="http://schemas.microsoft.com/office/drawing/2014/main" id="{62FD22F1-D802-44FD-A78D-BE5E6D516B6D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4142EB11-AB19-4A40-9187-289F182C6F28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F2C811"/>
              </a:solidFill>
              <a:ln>
                <a:noFill/>
              </a:ln>
              <a:effectLst>
                <a:innerShdw blurRad="101600" dist="25400" dir="19800000">
                  <a:srgbClr val="E57C09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74686" y="744334"/>
              <a:ext cx="3577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</a:t>
              </a:r>
            </a:p>
          </p:txBody>
        </p:sp>
      </p:grp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C65E97F2-894D-4E61-AA50-AD6AEBC1441C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Who is/are your Audience?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</a:t>
              </a:r>
            </a:p>
          </p:txBody>
        </p:sp>
      </p:grp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F6737440-7E09-4907-93EC-C3CC1EBC2452}"/>
              </a:ext>
            </a:extLst>
          </p:cNvPr>
          <p:cNvSpPr/>
          <p:nvPr/>
        </p:nvSpPr>
        <p:spPr>
          <a:xfrm>
            <a:off x="8691633" y="4388441"/>
            <a:ext cx="2867022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What are the </a:t>
            </a:r>
            <a:r>
              <a:rPr lang="en-CA" dirty="0">
                <a:solidFill>
                  <a:schemeClr val="bg1"/>
                </a:solidFill>
              </a:rPr>
              <a:t>problems</a:t>
            </a:r>
            <a:r>
              <a:rPr lang="en-CA" dirty="0"/>
              <a:t> to solve?</a:t>
            </a: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EMPATHIZE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Conduct research to develop an understanding of your users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1427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7c0f75-850a-4631-bfec-0dfc22554463">
      <Terms xmlns="http://schemas.microsoft.com/office/infopath/2007/PartnerControls"/>
    </lcf76f155ced4ddcb4097134ff3c332f>
    <_Flow_SignoffStatus xmlns="597c0f75-850a-4631-bfec-0dfc22554463" xsi:nil="true"/>
    <TaxCatchAll xmlns="2de999e9-4172-4c67-9dfb-7a2bdf2ec9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497A3D7617504B977B8187B9BC83AE" ma:contentTypeVersion="16" ma:contentTypeDescription="Create a new document." ma:contentTypeScope="" ma:versionID="4985d2a24f0bb310697b8c8f79aaf79d">
  <xsd:schema xmlns:xsd="http://www.w3.org/2001/XMLSchema" xmlns:xs="http://www.w3.org/2001/XMLSchema" xmlns:p="http://schemas.microsoft.com/office/2006/metadata/properties" xmlns:ns2="2de999e9-4172-4c67-9dfb-7a2bdf2ec9fe" xmlns:ns3="597c0f75-850a-4631-bfec-0dfc22554463" targetNamespace="http://schemas.microsoft.com/office/2006/metadata/properties" ma:root="true" ma:fieldsID="4c137de31c9a187d1b926dedf2454048" ns2:_="" ns3:_="">
    <xsd:import namespace="2de999e9-4172-4c67-9dfb-7a2bdf2ec9fe"/>
    <xsd:import namespace="597c0f75-850a-4631-bfec-0dfc2255446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  <xsd:element ref="ns3:_Flow_SignoffStatus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e999e9-4172-4c67-9dfb-7a2bdf2ec9f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ee17c9e-5d82-41ff-9f8e-3f5a1f7119a8}" ma:internalName="TaxCatchAll" ma:showField="CatchAllData" ma:web="2de999e9-4172-4c67-9dfb-7a2bdf2ec9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7c0f75-850a-4631-bfec-0dfc225544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3beb978-957d-46a2-9a24-771190ada31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BC22F9-00CB-41DC-8633-FD50D9314E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1FFF118-0B16-45D7-A8DA-A1DE7BF137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724477-C8FC-433A-A558-0A4E83ED3564}"/>
</file>

<file path=docProps/app.xml><?xml version="1.0" encoding="utf-8"?>
<Properties xmlns="http://schemas.openxmlformats.org/officeDocument/2006/extended-properties" xmlns:vt="http://schemas.openxmlformats.org/officeDocument/2006/docPropsVTypes">
  <TotalTime>4809</TotalTime>
  <Words>609</Words>
  <Application>Microsoft Office PowerPoint</Application>
  <PresentationFormat>Widescreen</PresentationFormat>
  <Paragraphs>372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Myers</dc:creator>
  <cp:lastModifiedBy>Miguel Myers</cp:lastModifiedBy>
  <cp:revision>93</cp:revision>
  <dcterms:created xsi:type="dcterms:W3CDTF">2019-10-23T15:57:07Z</dcterms:created>
  <dcterms:modified xsi:type="dcterms:W3CDTF">2020-03-11T15:21:35Z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chamil@microsoft.com</vt:lpwstr>
  </property>
  <property fmtid="{D5CDD505-2E9C-101B-9397-08002B2CF9AE}" pid="5" name="MSIP_Label_f42aa342-8706-4288-bd11-ebb85995028c_SetDate">
    <vt:lpwstr>2019-11-13T20:03:31.3774648Z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f4689060-feec-4d62-80ec-e5e99e16cd1c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  <property fmtid="{D5CDD505-2E9C-101B-9397-08002B2CF9AE}" pid="11" name="ContentTypeId">
    <vt:lpwstr>0x010100AA497A3D7617504B977B8187B9BC83AE</vt:lpwstr>
  </property>
  <property fmtid="{D5CDD505-2E9C-101B-9397-08002B2CF9AE}" pid="12" name="Order">
    <vt:r8>2700</vt:r8>
  </property>
</Properties>
</file>